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7911" autoAdjust="0"/>
  </p:normalViewPr>
  <p:slideViewPr>
    <p:cSldViewPr snapToGrid="0" snapToObjects="1">
      <p:cViewPr varScale="1">
        <p:scale>
          <a:sx n="61" d="100"/>
          <a:sy n="61" d="100"/>
        </p:scale>
        <p:origin x="-13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184CA-4CA8-44B0-917F-F30C9C41B2CA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E2D0ED-E318-4D1E-ADCF-B3C0F7A12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849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E2D0ED-E318-4D1E-ADCF-B3C0F7A12C6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702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17D88-A42C-49F8-B198-E563621C873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802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17D88-A42C-49F8-B198-E563621C873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802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17D88-A42C-49F8-B198-E563621C873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802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17D88-A42C-49F8-B198-E563621C873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802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17D88-A42C-49F8-B198-E563621C873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80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17D88-A42C-49F8-B198-E563621C873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80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17D88-A42C-49F8-B198-E563621C873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80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17D88-A42C-49F8-B198-E563621C873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80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17D88-A42C-49F8-B198-E563621C873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80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17D88-A42C-49F8-B198-E563621C873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802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E2D0ED-E318-4D1E-ADCF-B3C0F7A12C6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511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17D88-A42C-49F8-B198-E563621C873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802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17D88-A42C-49F8-B198-E563621C873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80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1C17-82FD-5745-A815-128AA6726C6B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867BF-22AE-5E41-A6A0-65AFFA887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644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1C17-82FD-5745-A815-128AA6726C6B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867BF-22AE-5E41-A6A0-65AFFA887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719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1C17-82FD-5745-A815-128AA6726C6B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867BF-22AE-5E41-A6A0-65AFFA887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1C17-82FD-5745-A815-128AA6726C6B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867BF-22AE-5E41-A6A0-65AFFA887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834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1C17-82FD-5745-A815-128AA6726C6B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867BF-22AE-5E41-A6A0-65AFFA887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82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1C17-82FD-5745-A815-128AA6726C6B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867BF-22AE-5E41-A6A0-65AFFA887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441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1C17-82FD-5745-A815-128AA6726C6B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867BF-22AE-5E41-A6A0-65AFFA887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909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1C17-82FD-5745-A815-128AA6726C6B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867BF-22AE-5E41-A6A0-65AFFA887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723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1C17-82FD-5745-A815-128AA6726C6B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867BF-22AE-5E41-A6A0-65AFFA887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583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1C17-82FD-5745-A815-128AA6726C6B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867BF-22AE-5E41-A6A0-65AFFA887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9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1C17-82FD-5745-A815-128AA6726C6B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867BF-22AE-5E41-A6A0-65AFFA887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811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51C17-82FD-5745-A815-128AA6726C6B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867BF-22AE-5E41-A6A0-65AFFA887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909" y="937491"/>
            <a:ext cx="7772400" cy="1470025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Increasing </a:t>
            </a:r>
            <a:r>
              <a:rPr lang="en-US" b="1" dirty="0" smtClean="0">
                <a:solidFill>
                  <a:schemeClr val="bg1"/>
                </a:solidFill>
              </a:rPr>
              <a:t>Our Reach While Preserving Quality</a:t>
            </a:r>
            <a:r>
              <a:rPr lang="en-US" b="1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909" y="2581860"/>
            <a:ext cx="8034150" cy="1492199"/>
          </a:xfrm>
        </p:spPr>
        <p:txBody>
          <a:bodyPr/>
          <a:lstStyle/>
          <a:p>
            <a:r>
              <a:rPr lang="en-US" b="1" dirty="0"/>
              <a:t>Creating and </a:t>
            </a:r>
            <a:r>
              <a:rPr lang="en-US" b="1" dirty="0" smtClean="0"/>
              <a:t>Using Information Literacy Assessments </a:t>
            </a:r>
            <a:r>
              <a:rPr lang="en-US" b="1" dirty="0"/>
              <a:t>and </a:t>
            </a:r>
            <a:r>
              <a:rPr lang="en-US" b="1" dirty="0" smtClean="0"/>
              <a:t>Rubrics </a:t>
            </a:r>
            <a:r>
              <a:rPr lang="en-US" b="1" dirty="0"/>
              <a:t>for </a:t>
            </a:r>
            <a:r>
              <a:rPr lang="en-US" b="1" dirty="0" smtClean="0"/>
              <a:t>Non-Librarians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3491" y="4151622"/>
            <a:ext cx="76292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Rory Patterson, Coordinator, Undergraduate and Online Research Librarian, Integrated Learning Research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Center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Angela Rice, Learning Commons Coordinator, Integrated Learning Research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Center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Jeremy Roden, Instructional Designer, Center for Curriculum Development, Adjunct Professor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0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Audience Application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Take annotated bibliography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Review with “How did you get each item?”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Review one item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Audience reviews others and their evaluations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2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Implementing Rubrics in Blackboard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How to implement rubrics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Attached rubrics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Embedded rubrics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Best practices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Do the points add correctly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Point range or percentages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Are the columns accurately reflecting the grading scale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Include a copy of the rubric for students to view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583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Implementing Rubrics in Blackboard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Troubleshooting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Inability to see grades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Incorrect point totals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Incapable of linking to SafeAssign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807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Reviewing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What we covered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Justifying use and norming rubrics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Understanding how to construct rubrics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Demonstrate how to norm rubrics</a:t>
            </a:r>
          </a:p>
          <a:p>
            <a:r>
              <a:rPr lang="en-US" sz="4800" dirty="0" smtClean="0">
                <a:solidFill>
                  <a:schemeClr val="bg1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49304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Thank you for attending!</a:t>
            </a:r>
          </a:p>
          <a:p>
            <a:r>
              <a:rPr lang="en-US" sz="4800" dirty="0" smtClean="0">
                <a:solidFill>
                  <a:schemeClr val="bg1"/>
                </a:solidFill>
              </a:rPr>
              <a:t>Contacts:</a:t>
            </a:r>
          </a:p>
          <a:p>
            <a:pPr lvl="1"/>
            <a:r>
              <a:rPr lang="en-US" sz="4400" dirty="0" smtClean="0">
                <a:solidFill>
                  <a:schemeClr val="bg1"/>
                </a:solidFill>
              </a:rPr>
              <a:t>Rory: rlpatterson2@liberty.edu</a:t>
            </a:r>
          </a:p>
          <a:p>
            <a:pPr lvl="1"/>
            <a:r>
              <a:rPr lang="en-US" sz="4400" dirty="0" smtClean="0">
                <a:solidFill>
                  <a:schemeClr val="bg1"/>
                </a:solidFill>
              </a:rPr>
              <a:t>Angela: amrice3@liberty.edu</a:t>
            </a:r>
          </a:p>
          <a:p>
            <a:pPr lvl="1"/>
            <a:r>
              <a:rPr lang="en-US" sz="4400" dirty="0" smtClean="0">
                <a:solidFill>
                  <a:schemeClr val="bg1"/>
                </a:solidFill>
              </a:rPr>
              <a:t>Jeremy: jcroden@liberty.edu </a:t>
            </a:r>
          </a:p>
        </p:txBody>
      </p:sp>
    </p:spTree>
    <p:extLst>
      <p:ext uri="{BB962C8B-B14F-4D97-AF65-F5344CB8AC3E}">
        <p14:creationId xmlns:p14="http://schemas.microsoft.com/office/powerpoint/2010/main" val="160299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Who Are We?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>
                <a:solidFill>
                  <a:schemeClr val="bg1"/>
                </a:solidFill>
              </a:rPr>
              <a:t>Rory </a:t>
            </a:r>
            <a:r>
              <a:rPr lang="en-US" dirty="0" smtClean="0">
                <a:solidFill>
                  <a:schemeClr val="bg1"/>
                </a:solidFill>
              </a:rPr>
              <a:t>Patterson: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Coordinator</a:t>
            </a:r>
            <a:r>
              <a:rPr lang="en-US" dirty="0">
                <a:solidFill>
                  <a:schemeClr val="bg1"/>
                </a:solidFill>
              </a:rPr>
              <a:t>, Undergraduate and Online Research Librarian, Integrated Learning </a:t>
            </a:r>
            <a:r>
              <a:rPr lang="en-US" dirty="0" smtClean="0">
                <a:solidFill>
                  <a:schemeClr val="bg1"/>
                </a:solidFill>
              </a:rPr>
              <a:t>Resource </a:t>
            </a:r>
            <a:r>
              <a:rPr lang="en-US" dirty="0">
                <a:solidFill>
                  <a:schemeClr val="bg1"/>
                </a:solidFill>
              </a:rPr>
              <a:t>Center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Angela </a:t>
            </a:r>
            <a:r>
              <a:rPr lang="en-US" dirty="0" smtClean="0">
                <a:solidFill>
                  <a:schemeClr val="bg1"/>
                </a:solidFill>
              </a:rPr>
              <a:t>Rice: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Learning Commons Coordinator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>
                <a:solidFill>
                  <a:schemeClr val="bg1"/>
                </a:solidFill>
              </a:rPr>
              <a:t>Integrated Learning </a:t>
            </a:r>
            <a:r>
              <a:rPr lang="en-US" dirty="0" smtClean="0">
                <a:solidFill>
                  <a:schemeClr val="bg1"/>
                </a:solidFill>
              </a:rPr>
              <a:t>Resource </a:t>
            </a:r>
            <a:r>
              <a:rPr lang="en-US" dirty="0">
                <a:solidFill>
                  <a:schemeClr val="bg1"/>
                </a:solidFill>
              </a:rPr>
              <a:t>Center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Jeremy </a:t>
            </a:r>
            <a:r>
              <a:rPr lang="en-US" dirty="0" smtClean="0">
                <a:solidFill>
                  <a:schemeClr val="bg1"/>
                </a:solidFill>
              </a:rPr>
              <a:t>Roden: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Instructional Designer, Center for </a:t>
            </a:r>
            <a:r>
              <a:rPr lang="en-US" dirty="0" smtClean="0">
                <a:solidFill>
                  <a:schemeClr val="bg1"/>
                </a:solidFill>
              </a:rPr>
              <a:t>Curriculum Development, </a:t>
            </a:r>
            <a:r>
              <a:rPr lang="en-US" dirty="0">
                <a:solidFill>
                  <a:schemeClr val="bg1"/>
                </a:solidFill>
              </a:rPr>
              <a:t>Adjunct Professor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24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What Will You Learn?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chemeClr val="bg1"/>
                </a:solidFill>
              </a:rPr>
              <a:t>Justifying and using rubrics</a:t>
            </a: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Creating rubrics</a:t>
            </a: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Norming rubrics</a:t>
            </a: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Implementing rubrics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99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Justifying and Using Rubrics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Assess teaching and learning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Programmatic assessment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Assess content mastered not class attended or content learned.</a:t>
            </a:r>
          </a:p>
        </p:txBody>
      </p:sp>
    </p:spTree>
    <p:extLst>
      <p:ext uri="{BB962C8B-B14F-4D97-AF65-F5344CB8AC3E}">
        <p14:creationId xmlns:p14="http://schemas.microsoft.com/office/powerpoint/2010/main" val="2349650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Justifying and Using Rubrics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Allows library to increase its reach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Can be used by non-librarians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Standard assessment points for: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Librarians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Non-librarian faculty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69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</a:rPr>
              <a:t>Creating Rubrics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815354"/>
            <a:ext cx="8229600" cy="2971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b="1" dirty="0" smtClean="0">
                <a:solidFill>
                  <a:schemeClr val="bg1"/>
                </a:solidFill>
              </a:rPr>
              <a:t>Wording the Standards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Instructions aligned with objectives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Use familiar/similar language used in instructions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Use positive language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Delineate dimensions or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1535378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81000" y="1329859"/>
            <a:ext cx="8142514" cy="60779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smtClean="0">
                <a:solidFill>
                  <a:schemeClr val="bg1"/>
                </a:solidFill>
              </a:rPr>
              <a:t>Creating Levels of Assessment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8" name="Rectangle 7"/>
          <p:cNvSpPr/>
          <p:nvPr/>
        </p:nvSpPr>
        <p:spPr>
          <a:xfrm>
            <a:off x="772883" y="2026544"/>
            <a:ext cx="7162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Even number of levels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Arrangement of degree of mastery varies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Create descriptions of optimal and incompetent levels of mastery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Create other two levels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Use specific language including numbers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66055" y="5008296"/>
            <a:ext cx="75764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Experiment and Gather Feedback and Adjust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96965" y="366785"/>
            <a:ext cx="52865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Creating </a:t>
            </a:r>
            <a:r>
              <a:rPr lang="en-US" sz="4400" b="1" dirty="0" smtClean="0">
                <a:solidFill>
                  <a:schemeClr val="bg1"/>
                </a:solidFill>
              </a:rPr>
              <a:t>Rubrics </a:t>
            </a:r>
            <a:r>
              <a:rPr lang="en-US" sz="4400" b="1" baseline="30000" dirty="0" smtClean="0">
                <a:solidFill>
                  <a:schemeClr val="bg1"/>
                </a:solidFill>
              </a:rPr>
              <a:t>cont.</a:t>
            </a:r>
            <a:endParaRPr lang="en-US" sz="4400" baseline="30000" dirty="0"/>
          </a:p>
        </p:txBody>
      </p:sp>
    </p:spTree>
    <p:extLst>
      <p:ext uri="{BB962C8B-B14F-4D97-AF65-F5344CB8AC3E}">
        <p14:creationId xmlns:p14="http://schemas.microsoft.com/office/powerpoint/2010/main" val="221676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Audience Application: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ACRL Information Literacy Competency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Standard 5, Performance Indicator 3</a:t>
            </a:r>
          </a:p>
          <a:p>
            <a:pPr lvl="3"/>
            <a:r>
              <a:rPr lang="en-US" dirty="0" smtClean="0">
                <a:solidFill>
                  <a:schemeClr val="bg1"/>
                </a:solidFill>
              </a:rPr>
              <a:t>Choice of four outcomes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Write your measurable outcome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Write four levels of outcomes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Excellent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Good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Acceptable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Poor</a:t>
            </a:r>
            <a:endParaRPr lang="en-US" dirty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220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Norming Rubrics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Tell the faculty what is expected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Show faculty how to do it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Have faculty do it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Review faculties’ efforts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Norm or spot check on set schedule, so stay consistent </a:t>
            </a:r>
            <a:endParaRPr lang="en-US" dirty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4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moss-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Demoss-Blue</Template>
  <TotalTime>0</TotalTime>
  <Words>417</Words>
  <Application>Microsoft Office PowerPoint</Application>
  <PresentationFormat>On-screen Show (4:3)</PresentationFormat>
  <Paragraphs>105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Demoss-Blue</vt:lpstr>
      <vt:lpstr>Increasing Our Reach While Preserving Quality:</vt:lpstr>
      <vt:lpstr>Who Are We?</vt:lpstr>
      <vt:lpstr>What Will You Learn?</vt:lpstr>
      <vt:lpstr>Justifying and Using Rubrics</vt:lpstr>
      <vt:lpstr>Justifying and Using Rubrics</vt:lpstr>
      <vt:lpstr>PowerPoint Presentation</vt:lpstr>
      <vt:lpstr>PowerPoint Presentation</vt:lpstr>
      <vt:lpstr>Audience Application:</vt:lpstr>
      <vt:lpstr>Norming Rubrics</vt:lpstr>
      <vt:lpstr>Audience Application</vt:lpstr>
      <vt:lpstr>Implementing Rubrics in Blackboard</vt:lpstr>
      <vt:lpstr>Implementing Rubrics in Blackboard</vt:lpstr>
      <vt:lpstr>Reviewing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2013-06-07T14:54:26Z</dcterms:created>
  <dcterms:modified xsi:type="dcterms:W3CDTF">2013-06-07T14:54:32Z</dcterms:modified>
</cp:coreProperties>
</file>